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9.png" ContentType="image/png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png" ContentType="image/pn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56840" y="274320"/>
            <a:ext cx="8227080" cy="11404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Comment demander EN LIGNE</a:t>
            </a:r>
            <a:br/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sa voie d’orientation après la 3ème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456840" y="1599840"/>
            <a:ext cx="8227080" cy="4523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fr-FR" sz="18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Identifiant et mot de passe</a:t>
            </a:r>
            <a:endParaRPr b="0" lang="fr-FR" sz="32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400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de mon compte éduconnect fournis par mon établissement</a:t>
            </a:r>
            <a:endParaRPr b="0" lang="fr-FR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b="0" lang="fr-FR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Mon adresse de messagerie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2339280" y="1628280"/>
            <a:ext cx="4173840" cy="7174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4"/>
          <p:cNvSpPr/>
          <p:nvPr/>
        </p:nvSpPr>
        <p:spPr>
          <a:xfrm>
            <a:off x="2555280" y="1772280"/>
            <a:ext cx="39578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De quoi ai-je besoin ? 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"/>
          <p:cNvPicPr/>
          <p:nvPr/>
        </p:nvPicPr>
        <p:blipFill>
          <a:blip r:embed="rId1"/>
          <a:stretch/>
        </p:blipFill>
        <p:spPr>
          <a:xfrm>
            <a:off x="167040" y="476280"/>
            <a:ext cx="8736840" cy="56469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456840" y="274320"/>
            <a:ext cx="8227080" cy="11404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Fin de la procédure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456840" y="1599840"/>
            <a:ext cx="8227080" cy="4523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0560">
              <a:lnSpc>
                <a:spcPct val="100000"/>
              </a:lnSpc>
              <a:spcBef>
                <a:spcPts val="799"/>
              </a:spcBef>
            </a:pPr>
            <a:r>
              <a:rPr b="0" lang="fr-F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3. </a:t>
            </a:r>
            <a:r>
              <a:rPr b="0" lang="fr-F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Saisie et validation des choix définitifs </a:t>
            </a:r>
            <a:endParaRPr b="0" lang="fr-FR" sz="3600" spc="-1" strike="noStrike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641"/>
              </a:spcBef>
            </a:pPr>
            <a:r>
              <a:rPr b="0" lang="fr-FR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          </a:t>
            </a:r>
            <a:r>
              <a:rPr b="0" lang="fr-FR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Si le parent ne valide pas les choix saisis, ceux-ci ne seront pas enregistrés.</a:t>
            </a:r>
            <a:endParaRPr b="0" lang="fr-FR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Un e-mail récapitulatif est envoyé aux deux responsables, lorsque celui qui a effectué ou modifié la saisie se déconnecte de sa session. 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70" name="Image 3" descr=""/>
          <p:cNvPicPr/>
          <p:nvPr/>
        </p:nvPicPr>
        <p:blipFill>
          <a:blip r:embed="rId1"/>
          <a:stretch/>
        </p:blipFill>
        <p:spPr>
          <a:xfrm>
            <a:off x="755280" y="2420640"/>
            <a:ext cx="865440" cy="86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456840" y="274320"/>
            <a:ext cx="8227080" cy="11404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Aide 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456840" y="1599840"/>
            <a:ext cx="8227080" cy="4523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641"/>
              </a:spcBef>
            </a:pPr>
            <a:endParaRPr b="0" lang="fr-FR" sz="18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641"/>
              </a:spcBef>
            </a:pPr>
            <a:endParaRPr b="0" lang="fr-FR" sz="18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320"/>
              </a:spcBef>
            </a:pPr>
            <a:r>
              <a:rPr b="0" lang="fr-FR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    </a:t>
            </a:r>
            <a:r>
              <a:rPr b="0" lang="fr-FR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Pour les familles qui ne peuvent pas ou ne réussissent pas à se connecter sur le téléservice ou pour toutes questions surtout pas d’inquiétude! Vous pouvez téléphoner au secrétariat du collège au 02.33.56.31.81</a:t>
            </a: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56840" y="274320"/>
            <a:ext cx="8227080" cy="11404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Mes choix provisoires</a:t>
            </a:r>
            <a:br/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d’orientation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456840" y="1599840"/>
            <a:ext cx="8227080" cy="4523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056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fr-FR" sz="3200" spc="-1" strike="noStrike">
                <a:solidFill>
                  <a:srgbClr val="00b050"/>
                </a:solidFill>
                <a:latin typeface="Calibri"/>
                <a:ea typeface="DejaVu Sans"/>
              </a:rPr>
              <a:t>Téléservice orientation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r>
              <a:rPr b="1" lang="fr-F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Il s’agit de choisir si on veut aller en 2de générale et technologique ou STHR (sciences et technologies de l'hôtellerie et de la restauration) , </a:t>
            </a: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2de </a:t>
            </a:r>
            <a:r>
              <a:rPr b="1" lang="fr-F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professionnelle ou en 1</a:t>
            </a:r>
            <a:r>
              <a:rPr b="1" lang="fr-FR" sz="26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ère</a:t>
            </a:r>
            <a:r>
              <a:rPr b="1" lang="fr-F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 année de CAP. </a:t>
            </a:r>
            <a:endParaRPr b="0" lang="fr-FR" sz="26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On parlera dans un second temps du </a:t>
            </a:r>
            <a:r>
              <a:rPr b="0" lang="fr-FR" sz="2400" spc="-1" strike="noStrike">
                <a:solidFill>
                  <a:srgbClr val="e46c0a"/>
                </a:solidFill>
                <a:latin typeface="Calibri"/>
                <a:ea typeface="DejaVu Sans"/>
              </a:rPr>
              <a:t>Téléservice affectation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qui servira à choisir son futur lycée ou établissement. Je vous enverrai un autre diaporama pour cela.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1655640" y="2204640"/>
            <a:ext cx="5807880" cy="573480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Mois de Février : demandes provisoires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467280" y="3068640"/>
            <a:ext cx="501480" cy="141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504000" y="301680"/>
            <a:ext cx="8240400" cy="6177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456840" y="274320"/>
            <a:ext cx="8227080" cy="11404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Mode d’emploi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456840" y="1599840"/>
            <a:ext cx="8227080" cy="4523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fr-FR" sz="1800" spc="-1" strike="noStrike">
              <a:latin typeface="Arial"/>
            </a:endParaRPr>
          </a:p>
          <a:p>
            <a:pPr marL="457200" indent="-4546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fr-F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Connexion à Educonnect</a:t>
            </a:r>
            <a:endParaRPr b="0" lang="fr-FR" sz="4000" spc="-1" strike="noStrike">
              <a:latin typeface="Arial"/>
            </a:endParaRPr>
          </a:p>
          <a:p>
            <a:pPr marL="457200" indent="-454680" algn="ctr"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</a:rPr>
              <a:t>https://educonnect.education.gouv.fr</a:t>
            </a:r>
            <a:endParaRPr b="0" lang="fr-FR" sz="2400" spc="-1" strike="noStrike">
              <a:latin typeface="Arial"/>
            </a:endParaRPr>
          </a:p>
          <a:p>
            <a:pPr marL="457200" indent="-454680" algn="ctr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457200" indent="-454680" algn="ctr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457200" indent="-454680" algn="ctr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457200" indent="-454680" algn="ctr"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>
                <a:solidFill>
                  <a:srgbClr val="ff66cc"/>
                </a:solidFill>
                <a:latin typeface="Calibri"/>
                <a:ea typeface="DejaVu Sans"/>
              </a:rPr>
              <a:t>L’ onglet « orientation »</a:t>
            </a:r>
            <a:r>
              <a:rPr b="0" lang="fr-FR" sz="2400" spc="-1" strike="noStrike">
                <a:solidFill>
                  <a:srgbClr val="e46c0a"/>
                </a:solidFill>
                <a:latin typeface="Calibri"/>
                <a:ea typeface="DejaVu Sans"/>
              </a:rPr>
              <a:t>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ouvrira  </a:t>
            </a:r>
            <a:r>
              <a:rPr b="1" lang="fr-FR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début  février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fr-FR" sz="2400" spc="-1" strike="noStrike">
              <a:latin typeface="Arial"/>
            </a:endParaRPr>
          </a:p>
          <a:p>
            <a:pPr marL="457200" indent="-454680" algn="ctr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</p:txBody>
      </p:sp>
      <p:pic>
        <p:nvPicPr>
          <p:cNvPr id="49" name="Image 3" descr=""/>
          <p:cNvPicPr/>
          <p:nvPr/>
        </p:nvPicPr>
        <p:blipFill>
          <a:blip r:embed="rId1"/>
          <a:stretch/>
        </p:blipFill>
        <p:spPr>
          <a:xfrm>
            <a:off x="4173480" y="3744720"/>
            <a:ext cx="720720" cy="717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1944360" y="623880"/>
            <a:ext cx="6681240" cy="73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Connexion au télé service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51" name="Image 3" descr=""/>
          <p:cNvPicPr/>
          <p:nvPr/>
        </p:nvPicPr>
        <p:blipFill>
          <a:blip r:embed="rId1"/>
          <a:stretch/>
        </p:blipFill>
        <p:spPr>
          <a:xfrm>
            <a:off x="0" y="691920"/>
            <a:ext cx="1297080" cy="683640"/>
          </a:xfrm>
          <a:prstGeom prst="rect">
            <a:avLst/>
          </a:prstGeom>
          <a:ln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827280" y="1916640"/>
            <a:ext cx="3022200" cy="3499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La connexion au téléservice se fait au moyen d’un compte Educonnect </a:t>
            </a:r>
            <a:r>
              <a:rPr b="1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responsable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, qui permet dans un premier temps de saisir les intentions d’orientation et dans deuxième temps d’accuser réception de l’avis donné par le conseil de classe.</a:t>
            </a:r>
            <a:endParaRPr b="0" lang="fr-F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400" spc="-1" strike="noStrike">
                <a:solidFill>
                  <a:srgbClr val="ff0000"/>
                </a:solidFill>
                <a:latin typeface="Calibri"/>
                <a:ea typeface="DejaVu Sans"/>
              </a:rPr>
              <a:t>Chaque parent d’élève possède un compte Educonnect responsable, </a:t>
            </a:r>
            <a:r>
              <a:rPr b="0" lang="fr-FR" sz="1400" spc="-1" strike="noStrike" u="sng">
                <a:solidFill>
                  <a:srgbClr val="ff0000"/>
                </a:solidFill>
                <a:uFillTx/>
                <a:latin typeface="Calibri"/>
                <a:ea typeface="DejaVu Sans"/>
              </a:rPr>
              <a:t>mais un seul des deux parents peut effectuer les saisies.</a:t>
            </a:r>
            <a:endParaRPr b="0" lang="fr-F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La connexion avec un compte Educonnect </a:t>
            </a:r>
            <a:r>
              <a:rPr b="0" lang="fr-FR" sz="1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élève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permet uniquement la consultation des saisies.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 rot="4200">
            <a:off x="5279040" y="1369080"/>
            <a:ext cx="2744280" cy="5189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457200" y="273960"/>
            <a:ext cx="8227080" cy="8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Connexion au télé service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55" name="Image 4" descr=""/>
          <p:cNvPicPr/>
          <p:nvPr/>
        </p:nvPicPr>
        <p:blipFill>
          <a:blip r:embed="rId1"/>
          <a:stretch/>
        </p:blipFill>
        <p:spPr>
          <a:xfrm>
            <a:off x="431640" y="1151640"/>
            <a:ext cx="3662280" cy="492840"/>
          </a:xfrm>
          <a:prstGeom prst="rect">
            <a:avLst/>
          </a:prstGeom>
          <a:ln>
            <a:noFill/>
          </a:ln>
        </p:spPr>
      </p:pic>
      <p:pic>
        <p:nvPicPr>
          <p:cNvPr id="56" name="Image 5" descr=""/>
          <p:cNvPicPr/>
          <p:nvPr/>
        </p:nvPicPr>
        <p:blipFill>
          <a:blip r:embed="rId2"/>
          <a:stretch/>
        </p:blipFill>
        <p:spPr>
          <a:xfrm>
            <a:off x="71640" y="287640"/>
            <a:ext cx="1297080" cy="683640"/>
          </a:xfrm>
          <a:prstGeom prst="rect">
            <a:avLst/>
          </a:prstGeom>
          <a:ln>
            <a:noFill/>
          </a:ln>
        </p:spPr>
      </p:pic>
      <p:sp>
        <p:nvSpPr>
          <p:cNvPr id="57" name="CustomShape 2"/>
          <p:cNvSpPr/>
          <p:nvPr/>
        </p:nvSpPr>
        <p:spPr>
          <a:xfrm>
            <a:off x="3707640" y="2276640"/>
            <a:ext cx="5038200" cy="227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8" name="" descr=""/>
          <p:cNvPicPr/>
          <p:nvPr/>
        </p:nvPicPr>
        <p:blipFill>
          <a:blip r:embed="rId3"/>
          <a:stretch/>
        </p:blipFill>
        <p:spPr>
          <a:xfrm>
            <a:off x="3023640" y="1481760"/>
            <a:ext cx="4389840" cy="5016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456840" y="274320"/>
            <a:ext cx="8227080" cy="11404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Suite de la procédure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456840" y="1599840"/>
            <a:ext cx="8227080" cy="4523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fr-FR" sz="1800" spc="-1" strike="noStrike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859"/>
              </a:spcBef>
            </a:pPr>
            <a:r>
              <a:rPr b="0" lang="fr-FR" sz="4300" spc="-1" strike="noStrike">
                <a:solidFill>
                  <a:srgbClr val="000000"/>
                </a:solidFill>
                <a:latin typeface="Calibri"/>
                <a:ea typeface="DejaVu Sans"/>
              </a:rPr>
              <a:t>2. Accusé de réception de l’avis du conseil de classe du </a:t>
            </a:r>
            <a:r>
              <a:rPr b="0" lang="fr-FR" sz="43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2ème Trimestre</a:t>
            </a:r>
            <a:endParaRPr b="0" lang="fr-FR" sz="4300" spc="-1" strike="noStrike">
              <a:latin typeface="Arial"/>
            </a:endParaRPr>
          </a:p>
          <a:p>
            <a:pPr marL="343080" indent="-340560" algn="ctr">
              <a:lnSpc>
                <a:spcPct val="100000"/>
              </a:lnSpc>
              <a:spcBef>
                <a:spcPts val="859"/>
              </a:spcBef>
            </a:pPr>
            <a:r>
              <a:rPr b="0" lang="fr-FR" sz="43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endParaRPr b="0" lang="fr-FR" sz="43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La saisie des choix définitifs est possible </a:t>
            </a:r>
            <a:r>
              <a:rPr b="0" lang="fr-FR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uniquement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après avoir accusé réception de l’avis du conseil de classe pour la phase provisoire du </a:t>
            </a:r>
            <a:r>
              <a:rPr b="0" lang="fr-FR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2ème trimestre</a:t>
            </a:r>
            <a:endParaRPr b="0" lang="fr-FR" sz="24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b="0" lang="fr-FR" sz="24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320"/>
              </a:spcBef>
            </a:pPr>
            <a:endParaRPr b="0" lang="fr-FR" sz="24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320"/>
              </a:spcBef>
            </a:pPr>
            <a:endParaRPr b="0" lang="fr-FR" sz="2400" spc="-1" strike="noStrike">
              <a:latin typeface="Arial"/>
            </a:endParaRPr>
          </a:p>
        </p:txBody>
      </p:sp>
      <p:pic>
        <p:nvPicPr>
          <p:cNvPr id="61" name="Image 6" descr=""/>
          <p:cNvPicPr/>
          <p:nvPr/>
        </p:nvPicPr>
        <p:blipFill>
          <a:blip r:embed="rId1"/>
          <a:stretch/>
        </p:blipFill>
        <p:spPr>
          <a:xfrm>
            <a:off x="4067640" y="3383640"/>
            <a:ext cx="720720" cy="717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"/>
          <p:cNvPicPr/>
          <p:nvPr/>
        </p:nvPicPr>
        <p:blipFill>
          <a:blip r:embed="rId1"/>
          <a:stretch/>
        </p:blipFill>
        <p:spPr>
          <a:xfrm>
            <a:off x="611280" y="382320"/>
            <a:ext cx="8062200" cy="63259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456840" y="274320"/>
            <a:ext cx="8227080" cy="11404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Mes choix définitifs</a:t>
            </a:r>
            <a:br/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d’orientation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410400" y="1594080"/>
            <a:ext cx="8227080" cy="4811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fr-FR" sz="3200" spc="-1" strike="noStrike">
                <a:solidFill>
                  <a:srgbClr val="00b050"/>
                </a:solidFill>
                <a:latin typeface="Calibri"/>
                <a:ea typeface="DejaVu Sans"/>
              </a:rPr>
              <a:t>Téléservice orientation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endParaRPr b="0" lang="fr-FR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Il s’agit de choisir si on veut aller en 2de    </a:t>
            </a: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générale et technologique ou STHR (sciences et technologies de l'hôtellerie et de la restauration) , 2de professionnelle ou en 1</a:t>
            </a:r>
            <a:r>
              <a:rPr b="0" lang="fr-FR" sz="32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ère</a:t>
            </a: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année de CAP. </a:t>
            </a:r>
            <a:endParaRPr b="0" lang="fr-FR" sz="32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641"/>
              </a:spcBef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2051280" y="2204640"/>
            <a:ext cx="4966560" cy="573480"/>
          </a:xfrm>
          <a:prstGeom prst="rec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Mois de Mai : demandes définitives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432360" y="3528360"/>
            <a:ext cx="501480" cy="141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Application>LibreOffice/6.1.5.2$Windows_X86_64 LibreOffice_project/90f8dcf33c87b3705e78202e3df5142b201bd805</Application>
  <Words>483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2020-04-15T12:16:46Z</dcterms:created>
  <dc:creator>Utilisateur Windows</dc:creator>
  <dc:description/>
  <dc:language>fr-FR</dc:language>
  <cp:lastModifiedBy/>
  <cp:lastPrinted>2021-01-05T14:31:33Z</cp:lastPrinted>
  <dcterms:modified xsi:type="dcterms:W3CDTF">2021-01-19T13:51:54Z</dcterms:modified>
  <cp:revision>54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